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9942513" cy="1437005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434"/>
    <a:srgbClr val="2A450F"/>
    <a:srgbClr val="435A69"/>
    <a:srgbClr val="D3EFB7"/>
    <a:srgbClr val="DDDDDD"/>
    <a:srgbClr val="B9E68C"/>
    <a:srgbClr val="ECCBCA"/>
    <a:srgbClr val="694343"/>
    <a:srgbClr val="D4CAE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89" autoAdjust="0"/>
    <p:restoredTop sz="93257" autoAdjust="0"/>
  </p:normalViewPr>
  <p:slideViewPr>
    <p:cSldViewPr snapToGrid="0" snapToObjects="1">
      <p:cViewPr>
        <p:scale>
          <a:sx n="48" d="100"/>
          <a:sy n="48" d="100"/>
        </p:scale>
        <p:origin x="774" y="-7536"/>
      </p:cViewPr>
      <p:guideLst>
        <p:guide orient="horz" pos="13483"/>
        <p:guide pos="9537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hD%20Work\REAL%20WORK\3.0%20BLAKE%20-%20KOZENY%20and%20KOZENY%20-%20CARMAN%20APPLICATIONS\Real%20data%20for%20BK%20and%20K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hD%20Work\REAL%20WORK\3.0%20BLAKE%20-%20KOZENY%20and%20KOZENY%20-%20CARMAN%20APPLICATIONS\Real%20data%20for%20BK%20and%20K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92728960621597"/>
          <c:y val="4.527022731752986E-2"/>
          <c:w val="0.84049788667178083"/>
          <c:h val="0.76611934346901156"/>
        </c:manualLayout>
      </c:layout>
      <c:scatterChart>
        <c:scatterStyle val="smoothMarker"/>
        <c:varyColors val="0"/>
        <c:ser>
          <c:idx val="0"/>
          <c:order val="0"/>
          <c:tx>
            <c:v>1mm</c:v>
          </c:tx>
          <c:spPr>
            <a:ln>
              <a:noFill/>
            </a:ln>
          </c:spPr>
          <c:marker>
            <c:symbol val="diamond"/>
            <c:size val="13"/>
          </c:marker>
          <c:xVal>
            <c:numRef>
              <c:f>BK!$E$5:$E$8</c:f>
              <c:numCache>
                <c:formatCode>General</c:formatCode>
                <c:ptCount val="4"/>
                <c:pt idx="0">
                  <c:v>0.33016699999999999</c:v>
                </c:pt>
                <c:pt idx="1">
                  <c:v>0.36846099999999998</c:v>
                </c:pt>
                <c:pt idx="2">
                  <c:v>0.39181500000000002</c:v>
                </c:pt>
                <c:pt idx="3">
                  <c:v>0.45388499999999998</c:v>
                </c:pt>
              </c:numCache>
            </c:numRef>
          </c:xVal>
          <c:yVal>
            <c:numRef>
              <c:f>BK!$H$5:$H$8</c:f>
              <c:numCache>
                <c:formatCode>0.0000</c:formatCode>
                <c:ptCount val="4"/>
                <c:pt idx="0">
                  <c:v>0.50880000000000003</c:v>
                </c:pt>
                <c:pt idx="1">
                  <c:v>0.69899999999999995</c:v>
                </c:pt>
                <c:pt idx="2">
                  <c:v>0.91100000000000003</c:v>
                </c:pt>
                <c:pt idx="3">
                  <c:v>1.97</c:v>
                </c:pt>
              </c:numCache>
            </c:numRef>
          </c:yVal>
          <c:smooth val="1"/>
        </c:ser>
        <c:ser>
          <c:idx val="1"/>
          <c:order val="1"/>
          <c:tx>
            <c:v>2mm</c:v>
          </c:tx>
          <c:spPr>
            <a:ln>
              <a:noFill/>
            </a:ln>
          </c:spPr>
          <c:marker>
            <c:symbol val="square"/>
            <c:size val="13"/>
          </c:marker>
          <c:xVal>
            <c:numRef>
              <c:f>BK!$E$9:$E$12</c:f>
              <c:numCache>
                <c:formatCode>General</c:formatCode>
                <c:ptCount val="4"/>
                <c:pt idx="0">
                  <c:v>0.336586</c:v>
                </c:pt>
                <c:pt idx="1">
                  <c:v>0.34010499999999999</c:v>
                </c:pt>
                <c:pt idx="2">
                  <c:v>0.39480599999999999</c:v>
                </c:pt>
                <c:pt idx="3">
                  <c:v>0.42912099999999997</c:v>
                </c:pt>
              </c:numCache>
            </c:numRef>
          </c:xVal>
          <c:yVal>
            <c:numRef>
              <c:f>BK!$H$9:$H$12</c:f>
              <c:numCache>
                <c:formatCode>0.0000</c:formatCode>
                <c:ptCount val="4"/>
                <c:pt idx="0">
                  <c:v>2</c:v>
                </c:pt>
                <c:pt idx="1">
                  <c:v>2.21</c:v>
                </c:pt>
                <c:pt idx="2">
                  <c:v>3.94</c:v>
                </c:pt>
                <c:pt idx="3">
                  <c:v>6.37</c:v>
                </c:pt>
              </c:numCache>
            </c:numRef>
          </c:yVal>
          <c:smooth val="1"/>
        </c:ser>
        <c:ser>
          <c:idx val="2"/>
          <c:order val="2"/>
          <c:tx>
            <c:v>3mm</c:v>
          </c:tx>
          <c:spPr>
            <a:ln>
              <a:noFill/>
            </a:ln>
          </c:spPr>
          <c:marker>
            <c:symbol val="triangle"/>
            <c:size val="13"/>
          </c:marker>
          <c:xVal>
            <c:numRef>
              <c:f>BK!$E$13:$E$16</c:f>
              <c:numCache>
                <c:formatCode>General</c:formatCode>
                <c:ptCount val="4"/>
                <c:pt idx="0">
                  <c:v>0.33570800000000001</c:v>
                </c:pt>
                <c:pt idx="1">
                  <c:v>0.341364</c:v>
                </c:pt>
                <c:pt idx="2">
                  <c:v>0.37669900000000001</c:v>
                </c:pt>
                <c:pt idx="3">
                  <c:v>0.43881900000000001</c:v>
                </c:pt>
              </c:numCache>
            </c:numRef>
          </c:xVal>
          <c:yVal>
            <c:numRef>
              <c:f>BK!$H$13:$H$16</c:f>
              <c:numCache>
                <c:formatCode>0.0000</c:formatCode>
                <c:ptCount val="4"/>
                <c:pt idx="0">
                  <c:v>4.57</c:v>
                </c:pt>
                <c:pt idx="1">
                  <c:v>4.82</c:v>
                </c:pt>
                <c:pt idx="2">
                  <c:v>7.85</c:v>
                </c:pt>
                <c:pt idx="3">
                  <c:v>14.4</c:v>
                </c:pt>
              </c:numCache>
            </c:numRef>
          </c:yVal>
          <c:smooth val="1"/>
        </c:ser>
        <c:ser>
          <c:idx val="5"/>
          <c:order val="3"/>
          <c:spPr>
            <a:ln w="444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BK!$E$9:$E$12</c:f>
              <c:numCache>
                <c:formatCode>General</c:formatCode>
                <c:ptCount val="4"/>
                <c:pt idx="0">
                  <c:v>0.336586</c:v>
                </c:pt>
                <c:pt idx="1">
                  <c:v>0.34010499999999999</c:v>
                </c:pt>
                <c:pt idx="2">
                  <c:v>0.39480599999999999</c:v>
                </c:pt>
                <c:pt idx="3">
                  <c:v>0.42912099999999997</c:v>
                </c:pt>
              </c:numCache>
            </c:numRef>
          </c:xVal>
          <c:yVal>
            <c:numRef>
              <c:f>BK!$L$9:$L$12</c:f>
              <c:numCache>
                <c:formatCode>0.0000</c:formatCode>
                <c:ptCount val="4"/>
                <c:pt idx="0">
                  <c:v>2.0031188099381732</c:v>
                </c:pt>
                <c:pt idx="1">
                  <c:v>2.0887054711961763</c:v>
                </c:pt>
                <c:pt idx="2">
                  <c:v>3.884631565877859</c:v>
                </c:pt>
                <c:pt idx="3">
                  <c:v>5.6058180706818348</c:v>
                </c:pt>
              </c:numCache>
            </c:numRef>
          </c:yVal>
          <c:smooth val="1"/>
        </c:ser>
        <c:ser>
          <c:idx val="7"/>
          <c:order val="4"/>
          <c:spPr>
            <a:ln w="44450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BK!$E$13:$E$16</c:f>
              <c:numCache>
                <c:formatCode>General</c:formatCode>
                <c:ptCount val="4"/>
                <c:pt idx="0">
                  <c:v>0.33570800000000001</c:v>
                </c:pt>
                <c:pt idx="1">
                  <c:v>0.341364</c:v>
                </c:pt>
                <c:pt idx="2">
                  <c:v>0.37669900000000001</c:v>
                </c:pt>
                <c:pt idx="3">
                  <c:v>0.43881900000000001</c:v>
                </c:pt>
              </c:numCache>
            </c:numRef>
          </c:xVal>
          <c:yVal>
            <c:numRef>
              <c:f>BK!$K$13:$K$16</c:f>
              <c:numCache>
                <c:formatCode>0.0000</c:formatCode>
                <c:ptCount val="4"/>
                <c:pt idx="0">
                  <c:v>4.9555842722042094</c:v>
                </c:pt>
                <c:pt idx="1">
                  <c:v>5.3001732406045052</c:v>
                </c:pt>
                <c:pt idx="2">
                  <c:v>7.9527181868818282</c:v>
                </c:pt>
                <c:pt idx="3">
                  <c:v>15.508799857206762</c:v>
                </c:pt>
              </c:numCache>
            </c:numRef>
          </c:yVal>
          <c:smooth val="1"/>
        </c:ser>
        <c:ser>
          <c:idx val="8"/>
          <c:order val="5"/>
          <c:spPr>
            <a:ln w="444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BK!$E$13:$E$16</c:f>
              <c:numCache>
                <c:formatCode>General</c:formatCode>
                <c:ptCount val="4"/>
                <c:pt idx="0">
                  <c:v>0.33570800000000001</c:v>
                </c:pt>
                <c:pt idx="1">
                  <c:v>0.341364</c:v>
                </c:pt>
                <c:pt idx="2">
                  <c:v>0.37669900000000001</c:v>
                </c:pt>
                <c:pt idx="3">
                  <c:v>0.43881900000000001</c:v>
                </c:pt>
              </c:numCache>
            </c:numRef>
          </c:xVal>
          <c:yVal>
            <c:numRef>
              <c:f>BK!$L$13:$L$16</c:f>
              <c:numCache>
                <c:formatCode>0.0000</c:formatCode>
                <c:ptCount val="4"/>
                <c:pt idx="0">
                  <c:v>4.4600258449837877</c:v>
                </c:pt>
                <c:pt idx="1">
                  <c:v>4.7701559165440557</c:v>
                </c:pt>
                <c:pt idx="2">
                  <c:v>7.1574463681936455</c:v>
                </c:pt>
                <c:pt idx="3">
                  <c:v>13.957919871486084</c:v>
                </c:pt>
              </c:numCache>
            </c:numRef>
          </c:yVal>
          <c:smooth val="1"/>
        </c:ser>
        <c:ser>
          <c:idx val="6"/>
          <c:order val="6"/>
          <c:spPr>
            <a:ln w="4127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BK!$E$9:$E$12</c:f>
              <c:numCache>
                <c:formatCode>General</c:formatCode>
                <c:ptCount val="4"/>
                <c:pt idx="0">
                  <c:v>0.336586</c:v>
                </c:pt>
                <c:pt idx="1">
                  <c:v>0.34010499999999999</c:v>
                </c:pt>
                <c:pt idx="2">
                  <c:v>0.39480599999999999</c:v>
                </c:pt>
                <c:pt idx="3">
                  <c:v>0.42912099999999997</c:v>
                </c:pt>
              </c:numCache>
            </c:numRef>
          </c:xVal>
          <c:yVal>
            <c:numRef>
              <c:f>BK!$K$9:$K$12</c:f>
              <c:numCache>
                <c:formatCode>0.0000</c:formatCode>
                <c:ptCount val="4"/>
                <c:pt idx="0">
                  <c:v>2.2256875665979705</c:v>
                </c:pt>
                <c:pt idx="1">
                  <c:v>2.3207838568846402</c:v>
                </c:pt>
                <c:pt idx="2">
                  <c:v>4.3162572954198435</c:v>
                </c:pt>
                <c:pt idx="3">
                  <c:v>6.2286867452020385</c:v>
                </c:pt>
              </c:numCache>
            </c:numRef>
          </c:yVal>
          <c:smooth val="1"/>
        </c:ser>
        <c:ser>
          <c:idx val="3"/>
          <c:order val="7"/>
          <c:tx>
            <c:v>K=4.5</c:v>
          </c:tx>
          <c:spPr>
            <a:ln w="4127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BK!$E$5:$E$8</c:f>
              <c:numCache>
                <c:formatCode>General</c:formatCode>
                <c:ptCount val="4"/>
                <c:pt idx="0">
                  <c:v>0.33016699999999999</c:v>
                </c:pt>
                <c:pt idx="1">
                  <c:v>0.36846099999999998</c:v>
                </c:pt>
                <c:pt idx="2">
                  <c:v>0.39181500000000002</c:v>
                </c:pt>
                <c:pt idx="3">
                  <c:v>0.45388499999999998</c:v>
                </c:pt>
              </c:numCache>
            </c:numRef>
          </c:xVal>
          <c:yVal>
            <c:numRef>
              <c:f>BK!$K$5:$K$8</c:f>
              <c:numCache>
                <c:formatCode>0.0000</c:formatCode>
                <c:ptCount val="4"/>
                <c:pt idx="0">
                  <c:v>0.51517317401066776</c:v>
                </c:pt>
                <c:pt idx="1">
                  <c:v>0.80548889642969801</c:v>
                </c:pt>
                <c:pt idx="2">
                  <c:v>1.0443765079159131</c:v>
                </c:pt>
                <c:pt idx="3">
                  <c:v>2.0135137954708555</c:v>
                </c:pt>
              </c:numCache>
            </c:numRef>
          </c:yVal>
          <c:smooth val="1"/>
        </c:ser>
        <c:ser>
          <c:idx val="4"/>
          <c:order val="8"/>
          <c:tx>
            <c:v>K = 5.1</c:v>
          </c:tx>
          <c:spPr>
            <a:ln w="41275">
              <a:solidFill>
                <a:schemeClr val="tx1"/>
              </a:solidFill>
              <a:prstDash val="sysDash"/>
            </a:ln>
          </c:spPr>
          <c:marker>
            <c:symbol val="none"/>
          </c:marker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xVal>
            <c:numRef>
              <c:f>BK!$E$5:$E$8</c:f>
              <c:numCache>
                <c:formatCode>General</c:formatCode>
                <c:ptCount val="4"/>
                <c:pt idx="0">
                  <c:v>0.33016699999999999</c:v>
                </c:pt>
                <c:pt idx="1">
                  <c:v>0.36846099999999998</c:v>
                </c:pt>
                <c:pt idx="2">
                  <c:v>0.39181500000000002</c:v>
                </c:pt>
                <c:pt idx="3">
                  <c:v>0.45388499999999998</c:v>
                </c:pt>
              </c:numCache>
            </c:numRef>
          </c:xVal>
          <c:yVal>
            <c:numRef>
              <c:f>BK!$L$5:$L$8</c:f>
              <c:numCache>
                <c:formatCode>0.0000</c:formatCode>
                <c:ptCount val="4"/>
                <c:pt idx="0">
                  <c:v>0.4636558566096009</c:v>
                </c:pt>
                <c:pt idx="1">
                  <c:v>0.72494000678672832</c:v>
                </c:pt>
                <c:pt idx="2">
                  <c:v>0.93993885712432179</c:v>
                </c:pt>
                <c:pt idx="3">
                  <c:v>1.8121624159237699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975672"/>
        <c:axId val="366970576"/>
      </c:scatterChart>
      <c:valAx>
        <c:axId val="366975672"/>
        <c:scaling>
          <c:orientation val="minMax"/>
          <c:max val="0.46"/>
          <c:min val="0.30000000000000004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/>
                  <a:t>Volume fraction (Ø)</a:t>
                </a:r>
              </a:p>
            </c:rich>
          </c:tx>
          <c:layout>
            <c:manualLayout>
              <c:xMode val="edge"/>
              <c:yMode val="edge"/>
              <c:x val="0.39650207466756721"/>
              <c:y val="0.9113001874353462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66970576"/>
        <c:crosses val="autoZero"/>
        <c:crossBetween val="midCat"/>
        <c:majorUnit val="3.0000000000000006E-2"/>
      </c:valAx>
      <c:valAx>
        <c:axId val="3669705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 dirty="0"/>
                  <a:t>Absolute permeability / * 10</a:t>
                </a:r>
                <a:r>
                  <a:rPr lang="en-GB" b="0" baseline="30000" dirty="0"/>
                  <a:t>-09</a:t>
                </a:r>
                <a:r>
                  <a:rPr lang="en-GB" b="0" dirty="0"/>
                  <a:t>m</a:t>
                </a:r>
                <a:r>
                  <a:rPr lang="en-GB" b="0" baseline="30000" dirty="0"/>
                  <a:t>2</a:t>
                </a:r>
                <a:r>
                  <a:rPr lang="en-GB" b="0" dirty="0"/>
                  <a:t> </a:t>
                </a:r>
              </a:p>
            </c:rich>
          </c:tx>
          <c:layout>
            <c:manualLayout>
              <c:xMode val="edge"/>
              <c:yMode val="edge"/>
              <c:x val="2.5990903183885639E-3"/>
              <c:y val="0.11363051157199756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crossAx val="366975672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20120902217900055"/>
          <c:y val="8.6563370037401971E-2"/>
          <c:w val="0.20184647237820372"/>
          <c:h val="0.346464361634213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76181102362203"/>
          <c:y val="4.2199925009373827E-2"/>
          <c:w val="0.85402011015545687"/>
          <c:h val="0.83580392003951876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diamond"/>
            <c:size val="14"/>
            <c:spPr>
              <a:solidFill>
                <a:srgbClr val="FF0000"/>
              </a:solidFill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36063722348740601"/>
                  <c:y val="6.5319876943373531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</c:trendlineLbl>
          </c:trendline>
          <c:trendline>
            <c:trendlineType val="linear"/>
            <c:dispRSqr val="0"/>
            <c:dispEq val="0"/>
          </c:trendline>
          <c:xVal>
            <c:numRef>
              <c:f>'Linear Ave BK'!$V$5:$V$16</c:f>
              <c:numCache>
                <c:formatCode>0.000</c:formatCode>
                <c:ptCount val="12"/>
                <c:pt idx="0">
                  <c:v>0.47977634169039834</c:v>
                </c:pt>
                <c:pt idx="1">
                  <c:v>0.75014487457235945</c:v>
                </c:pt>
                <c:pt idx="2">
                  <c:v>0.9726188505011607</c:v>
                </c:pt>
                <c:pt idx="3">
                  <c:v>1.8751680628350271</c:v>
                </c:pt>
                <c:pt idx="4">
                  <c:v>2.0727636692241029</c:v>
                </c:pt>
                <c:pt idx="5">
                  <c:v>2.1613260256582949</c:v>
                </c:pt>
                <c:pt idx="6">
                  <c:v>4.0196932593934802</c:v>
                </c:pt>
                <c:pt idx="7">
                  <c:v>5.8007223413512365</c:v>
                </c:pt>
                <c:pt idx="8">
                  <c:v>4.6150929687332241</c:v>
                </c:pt>
                <c:pt idx="9">
                  <c:v>4.9360057083444291</c:v>
                </c:pt>
                <c:pt idx="10">
                  <c:v>7.4062979803328286</c:v>
                </c:pt>
                <c:pt idx="11">
                  <c:v>14.443211787547686</c:v>
                </c:pt>
              </c:numCache>
            </c:numRef>
          </c:xVal>
          <c:yVal>
            <c:numRef>
              <c:f>'Linear Ave BK'!$H$5:$H$16</c:f>
              <c:numCache>
                <c:formatCode>0.000</c:formatCode>
                <c:ptCount val="12"/>
                <c:pt idx="0">
                  <c:v>0.50880000000000003</c:v>
                </c:pt>
                <c:pt idx="1">
                  <c:v>0.69899999999999995</c:v>
                </c:pt>
                <c:pt idx="2">
                  <c:v>0.91100000000000003</c:v>
                </c:pt>
                <c:pt idx="3">
                  <c:v>1.97</c:v>
                </c:pt>
                <c:pt idx="4">
                  <c:v>2</c:v>
                </c:pt>
                <c:pt idx="5">
                  <c:v>2.21</c:v>
                </c:pt>
                <c:pt idx="6">
                  <c:v>3.94</c:v>
                </c:pt>
                <c:pt idx="7">
                  <c:v>6.37</c:v>
                </c:pt>
                <c:pt idx="8">
                  <c:v>4.57</c:v>
                </c:pt>
                <c:pt idx="9">
                  <c:v>4.82</c:v>
                </c:pt>
                <c:pt idx="10">
                  <c:v>7.85</c:v>
                </c:pt>
                <c:pt idx="11">
                  <c:v>14.4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969008"/>
        <c:axId val="366973712"/>
      </c:scatterChart>
      <c:valAx>
        <c:axId val="366969008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 dirty="0"/>
                  <a:t>Permeability using BK equation / 10</a:t>
                </a:r>
                <a:r>
                  <a:rPr lang="en-GB" b="0" baseline="30000" dirty="0"/>
                  <a:t>-09</a:t>
                </a:r>
                <a:r>
                  <a:rPr lang="en-GB" b="0" dirty="0"/>
                  <a:t>m</a:t>
                </a:r>
                <a:r>
                  <a:rPr lang="en-GB" b="0" baseline="30000" dirty="0"/>
                  <a:t>2</a:t>
                </a:r>
                <a:r>
                  <a:rPr lang="en-GB" b="0" dirty="0"/>
                  <a:t>.</a:t>
                </a:r>
              </a:p>
            </c:rich>
          </c:tx>
          <c:layout>
            <c:manualLayout>
              <c:xMode val="edge"/>
              <c:yMode val="edge"/>
              <c:x val="0.23742757662899452"/>
              <c:y val="0.9453586655603125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366973712"/>
        <c:crosses val="autoZero"/>
        <c:crossBetween val="midCat"/>
        <c:majorUnit val="4"/>
      </c:valAx>
      <c:valAx>
        <c:axId val="3669737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 dirty="0"/>
                  <a:t>Modelled Permeability / 10</a:t>
                </a:r>
                <a:r>
                  <a:rPr lang="en-GB" b="0" baseline="30000" dirty="0"/>
                  <a:t>-09</a:t>
                </a:r>
                <a:r>
                  <a:rPr lang="en-GB" b="0" dirty="0"/>
                  <a:t>m</a:t>
                </a:r>
                <a:r>
                  <a:rPr lang="en-GB" b="0" baseline="30000" dirty="0"/>
                  <a:t>2</a:t>
                </a:r>
              </a:p>
            </c:rich>
          </c:tx>
          <c:layout>
            <c:manualLayout>
              <c:xMode val="edge"/>
              <c:yMode val="edge"/>
              <c:x val="1.8888521958341032E-3"/>
              <c:y val="0.1959852117466575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3669690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0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423" cy="71850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3" cy="71850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r">
              <a:defRPr sz="1700"/>
            </a:lvl1pPr>
          </a:lstStyle>
          <a:p>
            <a:fld id="{AF59DA8A-5E0A-40CA-B56F-37FC40CB3C3D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5463" y="1077913"/>
            <a:ext cx="3811587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698" tIns="66349" rIns="132698" bIns="6634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6825775"/>
            <a:ext cx="7954010" cy="6466523"/>
          </a:xfrm>
          <a:prstGeom prst="rect">
            <a:avLst/>
          </a:prstGeom>
        </p:spPr>
        <p:txBody>
          <a:bodyPr vert="horz" lIns="132698" tIns="66349" rIns="132698" bIns="663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49054"/>
            <a:ext cx="4308423" cy="71850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790" y="13649054"/>
            <a:ext cx="4308423" cy="71850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r">
              <a:defRPr sz="1700"/>
            </a:lvl1pPr>
          </a:lstStyle>
          <a:p>
            <a:fld id="{8861869E-5671-4F81-A2E2-1DAA5E96141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9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1869E-5671-4F81-A2E2-1DAA5E96141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20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71E8-F968-434F-9663-C83602EC9A52}" type="datetimeFigureOut">
              <a:rPr lang="en-US" smtClean="0"/>
              <a:pPr/>
              <a:t>8/22/2015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5D9CF-459C-4433-BB5F-C50C8A7192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chart" Target="../charts/chart2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12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jpe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1"/>
          <p:cNvSpPr txBox="1">
            <a:spLocks/>
          </p:cNvSpPr>
          <p:nvPr/>
        </p:nvSpPr>
        <p:spPr>
          <a:xfrm>
            <a:off x="-15075" y="40911682"/>
            <a:ext cx="30318838" cy="1896843"/>
          </a:xfrm>
          <a:prstGeom prst="rect">
            <a:avLst/>
          </a:prstGeom>
          <a:solidFill>
            <a:srgbClr val="435A69"/>
          </a:solidFill>
        </p:spPr>
        <p:txBody>
          <a:bodyPr vert="horz" lIns="417643" tIns="2160000" rIns="417643" bIns="208822" rtlCol="0" anchor="t" anchorCtr="0">
            <a:normAutofit fontScale="25000" lnSpcReduction="20000"/>
          </a:bodyPr>
          <a:lstStyle/>
          <a:p>
            <a:pPr marL="0" marR="0" lvl="0" indent="0" algn="ctr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oundryFormSerif-Demi" pitchFamily="2" charset="0"/>
              <a:ea typeface="+mj-ea"/>
              <a:cs typeface="+mj-cs"/>
            </a:endParaRPr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-14258" y="1"/>
            <a:ext cx="30294233" cy="8008718"/>
          </a:xfrm>
          <a:prstGeom prst="rect">
            <a:avLst/>
          </a:prstGeom>
          <a:solidFill>
            <a:srgbClr val="435A69"/>
          </a:solidFill>
        </p:spPr>
        <p:txBody>
          <a:bodyPr vert="horz" lIns="417643" tIns="2160000" rIns="417643" bIns="208822" rtlCol="0" anchor="t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GB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11" descr="uni logo white on blu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65070" y="496632"/>
            <a:ext cx="7649259" cy="32106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5075" y="2537683"/>
            <a:ext cx="223606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Microscale Simulation of Single Phase Flow in Porous Media: Comparison with the Blake - Kozeny equation.</a:t>
            </a:r>
            <a:endParaRPr lang="en-GB" sz="5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070095" y="41913938"/>
            <a:ext cx="8250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Research Group: Thermo and Fluid Mechanics                                                           </a:t>
            </a: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Research Division: Energy and Sustainability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684" y="41444604"/>
            <a:ext cx="209744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AO would like to acknowledge the University of Nottingham for the Dean of Engineering Research Scholarship for International  Excellence and Simpleware Ltd for the provision of the +FLOW solver and technical support.</a:t>
            </a:r>
            <a:endParaRPr lang="en-GB" sz="2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Flowchart: Process 25"/>
          <p:cNvSpPr/>
          <p:nvPr/>
        </p:nvSpPr>
        <p:spPr>
          <a:xfrm>
            <a:off x="163734" y="8072942"/>
            <a:ext cx="14733285" cy="774326"/>
          </a:xfrm>
          <a:prstGeom prst="flowChartProcess">
            <a:avLst/>
          </a:prstGeom>
          <a:solidFill>
            <a:srgbClr val="43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1. Introduction</a:t>
            </a:r>
            <a:endParaRPr lang="en-GB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Flowchart: Process 19"/>
          <p:cNvSpPr/>
          <p:nvPr/>
        </p:nvSpPr>
        <p:spPr>
          <a:xfrm>
            <a:off x="278182" y="16972417"/>
            <a:ext cx="14656973" cy="774326"/>
          </a:xfrm>
          <a:prstGeom prst="flowChartProcess">
            <a:avLst/>
          </a:prstGeom>
          <a:solidFill>
            <a:srgbClr val="43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Research Approach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9800943" y="25548951"/>
            <a:ext cx="48731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2: 2D horizontal slice after processing in Matlab</a:t>
            </a:r>
            <a:r>
              <a:rPr lang="en-GB" sz="2200" baseline="30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</a:t>
            </a:r>
            <a:endParaRPr lang="en-GB" sz="22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15339602" y="8847268"/>
            <a:ext cx="14690443" cy="0"/>
          </a:xfrm>
          <a:prstGeom prst="line">
            <a:avLst/>
          </a:prstGeom>
          <a:ln w="19050">
            <a:solidFill>
              <a:srgbClr val="435A6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3734" y="9047293"/>
                <a:ext cx="14668039" cy="76697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Flow of fluids through porous media is of great interest in many fields. These include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water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flow through rocks,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petroleum recovery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processes, sound absorption and metallurgical processing.</a:t>
                </a: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en-GB" sz="2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Darcy's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law is widely used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to determine the flow rate per unit area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or the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pressure drop per unit length</a:t>
                </a:r>
                <a14:m>
                  <m:oMath xmlns:m="http://schemas.openxmlformats.org/officeDocument/2006/math">
                    <m:r>
                      <a:rPr lang="en-GB" sz="2600" b="0" i="0" smtClean="0">
                        <a:latin typeface="Cambria Math"/>
                      </a:rPr>
                      <m:t> (</m:t>
                    </m:r>
                    <m:r>
                      <a:rPr lang="en-US" sz="2600" i="1">
                        <a:latin typeface="Cambria Math"/>
                      </a:rPr>
                      <m:t>𝛻</m:t>
                    </m:r>
                    <m:r>
                      <a:rPr lang="en-US" sz="26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for laminar flow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of a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fluid, with viscosity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𝜂</m:t>
                    </m:r>
                    <m:r>
                      <a:rPr lang="en-GB" sz="2600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through a porous media. For packed beds of spheres of diameter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sSubPr>
                      <m:e>
                        <m:r>
                          <a:rPr lang="en-GB" sz="2600" i="1">
                            <a:latin typeface="Cambria Math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𝐷</m:t>
                        </m:r>
                      </m:e>
                      <m:sub>
                        <m:r>
                          <a:rPr lang="en-GB" sz="2600" i="1">
                            <a:latin typeface="Cambria Math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, the permeability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 of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 porous structure, with a void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fraction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/>
                      </a:rPr>
                      <m:t>, </m:t>
                    </m:r>
                    <m:r>
                      <a:rPr lang="en-US" sz="2400" i="1" smtClean="0">
                        <a:latin typeface="Cambria Math"/>
                      </a:rPr>
                      <m:t>∅</m:t>
                    </m:r>
                    <m:r>
                      <a:rPr lang="en-GB" sz="2400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can </a:t>
                </a:r>
                <a:r>
                  <a:rPr lang="en-GB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be described by the Blake – Kozeny  (BK) equation, w</a:t>
                </a: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=36.0</m:t>
                    </m:r>
                    <m:r>
                      <a:rPr lang="en-GB" sz="2600" b="0" i="1" smtClean="0">
                        <a:latin typeface="Cambria Math"/>
                      </a:rPr>
                      <m:t> </m:t>
                    </m:r>
                    <m:r>
                      <a:rPr lang="en-US" sz="2600" i="1">
                        <a:latin typeface="Cambria Math"/>
                      </a:rPr>
                      <m:t>𝐾</m:t>
                    </m:r>
                  </m:oMath>
                </a14:m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</a:t>
                </a:r>
                <a:endParaRPr lang="en-GB" sz="2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en-GB" sz="2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/>
                      </a:rPr>
                      <m:t>                </m:t>
                    </m:r>
                    <m:f>
                      <m:f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𝐴</m:t>
                        </m:r>
                      </m:den>
                    </m:f>
                    <m:r>
                      <a:rPr lang="en-US" sz="2600" i="1">
                        <a:latin typeface="Cambria Math"/>
                      </a:rPr>
                      <m:t>= −</m:t>
                    </m:r>
                    <m:f>
                      <m:f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𝜂</m:t>
                        </m:r>
                      </m:den>
                    </m:f>
                    <m:d>
                      <m:dPr>
                        <m:begChr m:val="|"/>
                        <m:endChr m:val="|"/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</a:rPr>
                          <m:t>𝛻</m:t>
                        </m:r>
                        <m:r>
                          <a:rPr lang="en-US" sz="2600" i="1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6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n-US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 (Darcy’s law)    </a:t>
                </a:r>
              </a:p>
              <a:p>
                <a:pPr algn="just"/>
                <a:r>
                  <a:rPr lang="en-US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                                                      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/>
                          </a:rPr>
                          <m:t>             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 =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𝑝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∅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GB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1−∅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    (Blake – Kozeny equation)</a:t>
                </a:r>
              </a:p>
              <a:p>
                <a:pPr algn="just"/>
                <a:endParaRPr lang="en-GB" sz="2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The complex nature of the porous medium makes the Kozeny constant, K, difficult to determine. K values ranging from 4.5 to 5.1  have been proposed. It is clear that accurate determination of K is imperative for the precise determination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26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34" y="9047293"/>
                <a:ext cx="14668039" cy="7669792"/>
              </a:xfrm>
              <a:prstGeom prst="rect">
                <a:avLst/>
              </a:prstGeom>
              <a:blipFill rotWithShape="1">
                <a:blip r:embed="rId5"/>
                <a:stretch>
                  <a:fillRect l="-665" t="-715" r="-748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0" name="Picture 8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099" y="21486484"/>
            <a:ext cx="4814552" cy="408151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Rectangle 118"/>
          <p:cNvSpPr/>
          <p:nvPr/>
        </p:nvSpPr>
        <p:spPr>
          <a:xfrm>
            <a:off x="23670283" y="10186307"/>
            <a:ext cx="623517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6 plots DEM/CFD modelled data (points) and Blake Kozeny predictions (lines) for the absolute permeability vs void fraction.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modelled values agree reasonably well with that obtained from the BK model, within the range of K values reported in the literature, especially for smaller particle sizes.</a:t>
            </a:r>
          </a:p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4537786" y="37517432"/>
            <a:ext cx="153499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 has been used to create randomly-packed beds of monosized spherical beads with different packing fractions. DEM data have been used to create 3D volumes for simulation of 1D laminar flow using Simpleware software combined with a flow solver.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sphere diameters in the range of 1-3 mm and void fractions in the range of 0.3-0.5, agreement between the permeabilities of modelled structures and predictions from the Blake –Kozeny model are good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the Kozeny constant,  K, is  4.832.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230142" y="8148933"/>
            <a:ext cx="14652344" cy="0"/>
          </a:xfrm>
          <a:prstGeom prst="line">
            <a:avLst/>
          </a:prstGeom>
          <a:ln w="9525">
            <a:solidFill>
              <a:srgbClr val="435A6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240786" y="3707234"/>
            <a:ext cx="4767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www.nottingham.ac.uk</a:t>
            </a:r>
            <a:endParaRPr lang="en-GB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 flipH="1">
            <a:off x="318181" y="18050400"/>
            <a:ext cx="1446821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Numerical modelling of the permeability of packed beds of spheres has been performed using the Discrete Element Method (DEM) and CFD. Simulations have been compared with predictions from the Blake - Kozeny equation.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 was used to create randomly-packed beds of spheres (ranging from 1-3 mm in diameter) using variable inter-particle friction to control the packing density. Particle position and size data were then processed using Matlab</a:t>
            </a:r>
            <a:r>
              <a:rPr lang="en-GB" sz="2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create 2D slices (as shown in Figures 1 and 2).</a:t>
            </a:r>
          </a:p>
        </p:txBody>
      </p:sp>
      <p:sp>
        <p:nvSpPr>
          <p:cNvPr id="111" name="Flowchart: Process 110"/>
          <p:cNvSpPr/>
          <p:nvPr/>
        </p:nvSpPr>
        <p:spPr>
          <a:xfrm>
            <a:off x="15344756" y="8072942"/>
            <a:ext cx="14733285" cy="774326"/>
          </a:xfrm>
          <a:prstGeom prst="flowChartProcess">
            <a:avLst/>
          </a:prstGeom>
          <a:solidFill>
            <a:srgbClr val="43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3. Results</a:t>
            </a:r>
            <a:endParaRPr lang="en-GB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2" name="Flowchart: Process 131"/>
          <p:cNvSpPr/>
          <p:nvPr/>
        </p:nvSpPr>
        <p:spPr>
          <a:xfrm>
            <a:off x="14897019" y="18231543"/>
            <a:ext cx="14916608" cy="774326"/>
          </a:xfrm>
          <a:prstGeom prst="flowChartProcess">
            <a:avLst/>
          </a:prstGeom>
          <a:solidFill>
            <a:srgbClr val="43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4. Kozeny constant </a:t>
            </a:r>
            <a:endParaRPr lang="en-GB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1" name="Flowchart: Process 140"/>
          <p:cNvSpPr/>
          <p:nvPr/>
        </p:nvSpPr>
        <p:spPr>
          <a:xfrm>
            <a:off x="14366337" y="36370112"/>
            <a:ext cx="15328632" cy="774326"/>
          </a:xfrm>
          <a:prstGeom prst="flowChartProcess">
            <a:avLst/>
          </a:prstGeom>
          <a:solidFill>
            <a:srgbClr val="435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GB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GB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Conclusions</a:t>
            </a:r>
          </a:p>
        </p:txBody>
      </p:sp>
      <p:sp>
        <p:nvSpPr>
          <p:cNvPr id="75" name="TextBox 74"/>
          <p:cNvSpPr txBox="1"/>
          <p:nvPr/>
        </p:nvSpPr>
        <p:spPr>
          <a:xfrm flipH="1">
            <a:off x="15099154" y="19504695"/>
            <a:ext cx="7954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1: Model and BK permeability data. </a:t>
            </a:r>
          </a:p>
        </p:txBody>
      </p:sp>
      <p:sp>
        <p:nvSpPr>
          <p:cNvPr id="78" name="TextBox 77"/>
          <p:cNvSpPr txBox="1"/>
          <p:nvPr/>
        </p:nvSpPr>
        <p:spPr>
          <a:xfrm flipH="1">
            <a:off x="14116581" y="35662222"/>
            <a:ext cx="11227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7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Modelled permeability </a:t>
            </a:r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 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BK permeability.  </a:t>
            </a:r>
            <a:endParaRPr lang="en-GB" sz="2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flipH="1">
            <a:off x="15481972" y="16972417"/>
            <a:ext cx="8495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 Plot of </a:t>
            </a:r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absolute 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permeability vs fluid volume fraction.</a:t>
            </a:r>
          </a:p>
        </p:txBody>
      </p:sp>
      <p:pic>
        <p:nvPicPr>
          <p:cNvPr id="44" name="Picture 43" descr="C:\Documents and Settings\emzark\My Documents\modelling\Romanus\0.3 animation\zPicAK3D-1001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3" t="6218" r="27812" b="9702"/>
          <a:stretch/>
        </p:blipFill>
        <p:spPr bwMode="auto">
          <a:xfrm>
            <a:off x="1306292" y="21560361"/>
            <a:ext cx="2553246" cy="39724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5" name="Picture 44" descr="C:\Documents and Settings\emzark\My Documents\modelling\Romanus\0.3 animation\zPicAK3D-1003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63" t="6634" r="28026" b="9782"/>
          <a:stretch/>
        </p:blipFill>
        <p:spPr bwMode="auto">
          <a:xfrm>
            <a:off x="3720100" y="21595922"/>
            <a:ext cx="2749288" cy="39559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Picture 45" descr="C:\Documents and Settings\emzark\My Documents\modelling\Romanus\0.3 animation\zPicAK3D-1005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4" t="6009" r="28375" b="9904"/>
          <a:stretch/>
        </p:blipFill>
        <p:spPr bwMode="auto">
          <a:xfrm>
            <a:off x="6286500" y="21538985"/>
            <a:ext cx="2640338" cy="39724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399878" y="25613730"/>
            <a:ext cx="7526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1: DEM simulation of the filling of a 35mm        </a:t>
            </a:r>
          </a:p>
          <a:p>
            <a:pPr algn="just"/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diameter vessel with monosized beads</a:t>
            </a:r>
            <a:endParaRPr lang="en-GB" sz="2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843462" y="20501953"/>
            <a:ext cx="5062000" cy="1369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1 shows the K value required in the BK model to most accurately fit the model values.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It also shows the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permeability predicted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the BK model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optimum value of K =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4.832,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determined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Lagrangian  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interpolation.</a:t>
            </a:r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plot in Figure 7 compares the modelled permeability and that determined by the BK model using the optimum value of K (4.832)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agreement is very good for the range of particle sizes and void fractions investigated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this study.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92" y="3884512"/>
            <a:ext cx="303132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endParaRPr lang="en-GB" sz="5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GB" sz="5200" i="1" u="sng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Otaru, A.J</a:t>
            </a:r>
            <a:r>
              <a:rPr lang="en-GB" sz="5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., Kennedy, A.R. &amp; Morvan, H.P</a:t>
            </a:r>
            <a:r>
              <a:rPr lang="en-GB" sz="6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ctr">
              <a:spcAft>
                <a:spcPts val="1200"/>
              </a:spcAft>
            </a:pPr>
            <a:r>
              <a:rPr lang="en-GB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of Mechanical, Materials and Manufacturing Engineering, University of Nottingham, Nottingham, </a:t>
            </a:r>
          </a:p>
          <a:p>
            <a:pPr algn="ctr">
              <a:spcAft>
                <a:spcPts val="1200"/>
              </a:spcAft>
            </a:pPr>
            <a:r>
              <a:rPr lang="en-GB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NG7 2RD, United Kingdom.</a:t>
            </a:r>
          </a:p>
          <a:p>
            <a:pPr algn="r">
              <a:spcAft>
                <a:spcPts val="1200"/>
              </a:spcAft>
            </a:pPr>
            <a:r>
              <a:rPr lang="en-GB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Email:eaxao@nottingham.ac.uk</a:t>
            </a:r>
          </a:p>
        </p:txBody>
      </p:sp>
      <p:sp>
        <p:nvSpPr>
          <p:cNvPr id="49" name="TextBox 48"/>
          <p:cNvSpPr txBox="1"/>
          <p:nvPr/>
        </p:nvSpPr>
        <p:spPr>
          <a:xfrm flipH="1">
            <a:off x="300871" y="26238082"/>
            <a:ext cx="145108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Simpleware</a:t>
            </a:r>
            <a:r>
              <a:rPr lang="en-GB" sz="2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was used to import 2D slices and mesh the inter-particle spaces for simulation of the flow. The Navier-Stokes equation with an impermeable side wall boundary condition was solved in the +FLOW module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Simpleware</a:t>
            </a:r>
            <a:r>
              <a:rPr lang="en-GB" sz="2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the permeability in the height, Z, direction was determined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representative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(RVE) of spherical,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packed beads and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fluid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 velocity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streamlines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shown in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Figures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&amp; 4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below.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steps involved in the simulation process are also shown below in Figure 5.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 flipH="1">
            <a:off x="3651532" y="40410532"/>
            <a:ext cx="705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 Schematic of the simulation process</a:t>
            </a:r>
            <a:endParaRPr lang="en-GB" sz="2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90" y="29931401"/>
            <a:ext cx="5314397" cy="492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9811403"/>
            <a:ext cx="5945329" cy="50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 flipH="1">
            <a:off x="275702" y="34870325"/>
            <a:ext cx="705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3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Spherical packed beads</a:t>
            </a:r>
            <a:endParaRPr lang="en-GB" sz="2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7142706" y="34798887"/>
            <a:ext cx="705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4</a:t>
            </a:r>
            <a:r>
              <a:rPr lang="en-GB" sz="2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Fluid velocity streamline plot.</a:t>
            </a:r>
            <a:endParaRPr lang="en-GB" sz="2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3225437535"/>
              </p:ext>
            </p:extLst>
          </p:nvPr>
        </p:nvGraphicFramePr>
        <p:xfrm>
          <a:off x="15339601" y="9117692"/>
          <a:ext cx="8367607" cy="763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012070"/>
              </p:ext>
            </p:extLst>
          </p:nvPr>
        </p:nvGraphicFramePr>
        <p:xfrm>
          <a:off x="15122345" y="20417880"/>
          <a:ext cx="9639299" cy="610034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04950"/>
                <a:gridCol w="1504138"/>
                <a:gridCol w="1905812"/>
                <a:gridCol w="1619250"/>
                <a:gridCol w="3105149"/>
              </a:tblGrid>
              <a:tr h="12311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effectLst/>
                          <a:latin typeface="+mj-lt"/>
                        </a:rPr>
                        <a:t>Average </a:t>
                      </a:r>
                      <a:r>
                        <a:rPr lang="en-GB" sz="2600" u="none" strike="noStrike" dirty="0" smtClean="0">
                          <a:effectLst/>
                          <a:latin typeface="+mj-lt"/>
                        </a:rPr>
                        <a:t>Particle</a:t>
                      </a:r>
                      <a:r>
                        <a:rPr lang="en-GB" sz="26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GB" sz="2600" u="none" strike="noStrike" dirty="0" smtClean="0">
                          <a:effectLst/>
                          <a:latin typeface="+mj-lt"/>
                        </a:rPr>
                        <a:t> Size (mm) </a:t>
                      </a:r>
                      <a:endParaRPr lang="en-GB" sz="2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effectLst/>
                          <a:latin typeface="+mj-lt"/>
                        </a:rPr>
                        <a:t>Volume Fraction </a:t>
                      </a:r>
                      <a:endParaRPr lang="en-GB" sz="2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effectLst/>
                          <a:latin typeface="+mj-lt"/>
                        </a:rPr>
                        <a:t>Model Permeability </a:t>
                      </a:r>
                      <a:r>
                        <a:rPr lang="en-GB" sz="2600" u="none" strike="noStrike" baseline="0" dirty="0" smtClean="0">
                          <a:effectLst/>
                          <a:latin typeface="+mj-lt"/>
                        </a:rPr>
                        <a:t> / </a:t>
                      </a:r>
                      <a:r>
                        <a:rPr lang="en-GB" sz="2600" u="none" strike="noStrike" dirty="0" smtClean="0">
                          <a:effectLst/>
                          <a:latin typeface="+mj-lt"/>
                        </a:rPr>
                        <a:t>10</a:t>
                      </a:r>
                      <a:r>
                        <a:rPr lang="en-GB" sz="2600" u="none" strike="noStrike" baseline="30000" dirty="0" smtClean="0">
                          <a:effectLst/>
                          <a:latin typeface="+mj-lt"/>
                        </a:rPr>
                        <a:t>-09 </a:t>
                      </a:r>
                      <a:r>
                        <a:rPr lang="en-GB" sz="2600" u="none" strike="noStrike" dirty="0">
                          <a:effectLst/>
                          <a:latin typeface="+mj-lt"/>
                        </a:rPr>
                        <a:t>m</a:t>
                      </a:r>
                      <a:r>
                        <a:rPr lang="en-GB" sz="2600" u="none" strike="noStrike" baseline="30000" dirty="0">
                          <a:effectLst/>
                          <a:latin typeface="+mj-lt"/>
                        </a:rPr>
                        <a:t>2</a:t>
                      </a:r>
                      <a:endParaRPr lang="en-GB" sz="2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effectLst/>
                          <a:latin typeface="+mj-lt"/>
                        </a:rPr>
                        <a:t>K from BK model</a:t>
                      </a:r>
                      <a:endParaRPr lang="en-GB" sz="2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Permeability</a:t>
                      </a:r>
                      <a:r>
                        <a:rPr lang="en-GB" sz="2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lang="en-GB" sz="2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en-GB" sz="260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-09</a:t>
                      </a:r>
                      <a:r>
                        <a:rPr lang="en-GB" sz="2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r>
                        <a:rPr lang="en-GB" sz="260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</a:t>
                      </a:r>
                      <a:r>
                        <a:rPr lang="en-GB" sz="2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@ K = 4.832</a:t>
                      </a:r>
                      <a:endParaRPr lang="en-GB" sz="2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0.330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0.509</a:t>
                      </a:r>
                      <a:endParaRPr lang="en-GB" sz="2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4.556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0.480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0.368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0.699</a:t>
                      </a:r>
                      <a:endParaRPr lang="en-GB" sz="2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5.186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0.750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0.392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0.911</a:t>
                      </a:r>
                      <a:endParaRPr lang="en-GB" sz="2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5.159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0.973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marL="0" marR="0" indent="0" algn="ctr" defTabSz="417643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GB" sz="2600" b="0" i="0" u="none" strike="noStrike" dirty="0" smtClean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0.454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1.970</a:t>
                      </a:r>
                      <a:endParaRPr lang="en-GB" sz="2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4.599</a:t>
                      </a:r>
                      <a:endParaRPr lang="en-GB" sz="2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1.875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0.337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2.000</a:t>
                      </a:r>
                      <a:endParaRPr lang="en-GB" sz="2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5.008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2.073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0.340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2.210</a:t>
                      </a:r>
                      <a:endParaRPr lang="en-GB" sz="2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4.726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2.161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0.395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3.940</a:t>
                      </a:r>
                      <a:endParaRPr lang="en-GB" sz="2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4.930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4.020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marL="0" marR="0" indent="0" algn="ctr" defTabSz="417643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GB" sz="2600" b="0" i="0" u="none" strike="noStrike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0.429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6.370</a:t>
                      </a:r>
                      <a:endParaRPr lang="en-GB" sz="2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4.400</a:t>
                      </a:r>
                      <a:endParaRPr lang="en-GB" sz="2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5.801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0.336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4.570</a:t>
                      </a:r>
                      <a:endParaRPr lang="en-GB" sz="26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4.880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4.615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0.341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4.820</a:t>
                      </a:r>
                      <a:endParaRPr lang="en-GB" sz="26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4.948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4.936</a:t>
                      </a:r>
                    </a:p>
                  </a:txBody>
                  <a:tcPr marL="9525" marR="9525" marT="9525" marB="0" anchor="b"/>
                </a:tc>
              </a:tr>
              <a:tr h="376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0.377</a:t>
                      </a:r>
                      <a:endParaRPr lang="en-GB" sz="2600" b="0" i="0" u="none" strike="noStrike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7.850</a:t>
                      </a:r>
                      <a:endParaRPr lang="en-GB" sz="26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4.559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7.406</a:t>
                      </a:r>
                    </a:p>
                  </a:txBody>
                  <a:tcPr marL="9525" marR="9525" marT="9525" marB="0" anchor="b"/>
                </a:tc>
              </a:tr>
              <a:tr h="40201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0.439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14.400</a:t>
                      </a:r>
                      <a:endParaRPr lang="en-GB" sz="26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4.846</a:t>
                      </a:r>
                      <a:endParaRPr lang="en-GB" sz="2600" b="0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6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14.443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121965"/>
              </p:ext>
            </p:extLst>
          </p:nvPr>
        </p:nvGraphicFramePr>
        <p:xfrm>
          <a:off x="14974748" y="27393901"/>
          <a:ext cx="9786896" cy="805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42" name="Picture 41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8" y="35344925"/>
            <a:ext cx="13769989" cy="5193236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11136</TotalTime>
  <Words>762</Words>
  <Application>Microsoft Office PowerPoint</Application>
  <PresentationFormat>Custom</PresentationFormat>
  <Paragraphs>132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Math</vt:lpstr>
      <vt:lpstr>FoundryFormSerif-Demi</vt:lpstr>
      <vt:lpstr>Times New Roman</vt:lpstr>
      <vt:lpstr>Verdana</vt:lpstr>
      <vt:lpstr>Office Theme</vt:lpstr>
      <vt:lpstr>PowerPoint Presentation</vt:lpstr>
    </vt:vector>
  </TitlesOfParts>
  <Company>The University of Nottingham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SMSS Dermatology</dc:creator>
  <cp:lastModifiedBy>Abdulrazak Otaru</cp:lastModifiedBy>
  <cp:revision>319</cp:revision>
  <cp:lastPrinted>2015-08-03T10:10:28Z</cp:lastPrinted>
  <dcterms:created xsi:type="dcterms:W3CDTF">2009-07-31T08:42:26Z</dcterms:created>
  <dcterms:modified xsi:type="dcterms:W3CDTF">2015-08-22T02:46:07Z</dcterms:modified>
</cp:coreProperties>
</file>